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453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690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36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381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26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0721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417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7628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CE4"/>
    <a:srgbClr val="0000FF"/>
    <a:srgbClr val="493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3" autoAdjust="0"/>
    <p:restoredTop sz="93947" autoAdjust="0"/>
  </p:normalViewPr>
  <p:slideViewPr>
    <p:cSldViewPr snapToGrid="0">
      <p:cViewPr>
        <p:scale>
          <a:sx n="33" d="100"/>
          <a:sy n="33" d="100"/>
        </p:scale>
        <p:origin x="28" y="-3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3D634-33B9-4FF1-A41D-C51BB3075B3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BECE9-7B58-4F03-905E-B149BD192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BECE9-7B58-4F03-905E-B149BD1926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1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2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0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3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7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3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7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8D675-8D1A-4C66-8A0C-2CB2BF9DA880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1867-DA6F-4563-AB1B-49F006D35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.bin"/><Relationship Id="rId18" Type="http://schemas.openxmlformats.org/officeDocument/2006/relationships/image" Target="../media/image4.emf"/><Relationship Id="rId26" Type="http://schemas.openxmlformats.org/officeDocument/2006/relationships/package" Target="../embeddings/Microsoft_Visio_Drawing7.vsdx"/><Relationship Id="rId39" Type="http://schemas.openxmlformats.org/officeDocument/2006/relationships/image" Target="../media/image19.png"/><Relationship Id="rId21" Type="http://schemas.openxmlformats.org/officeDocument/2006/relationships/image" Target="../media/image5.emf"/><Relationship Id="rId34" Type="http://schemas.openxmlformats.org/officeDocument/2006/relationships/image" Target="../media/image14.jpeg"/><Relationship Id="rId42" Type="http://schemas.openxmlformats.org/officeDocument/2006/relationships/image" Target="../media/image2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4.bin"/><Relationship Id="rId29" Type="http://schemas.openxmlformats.org/officeDocument/2006/relationships/package" Target="../embeddings/Microsoft_Visio_Drawing8.vsdx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package" Target="../embeddings/Microsoft_Visio_Drawing2.vsdx"/><Relationship Id="rId24" Type="http://schemas.openxmlformats.org/officeDocument/2006/relationships/image" Target="../media/image6.emf"/><Relationship Id="rId32" Type="http://schemas.openxmlformats.org/officeDocument/2006/relationships/image" Target="../media/image12.png"/><Relationship Id="rId37" Type="http://schemas.openxmlformats.org/officeDocument/2006/relationships/image" Target="../media/image17.png"/><Relationship Id="rId40" Type="http://schemas.openxmlformats.org/officeDocument/2006/relationships/image" Target="../media/image20.emf"/><Relationship Id="rId45" Type="http://schemas.openxmlformats.org/officeDocument/2006/relationships/image" Target="../media/image25.jpg"/><Relationship Id="rId5" Type="http://schemas.microsoft.com/office/2007/relationships/hdphoto" Target="../media/hdphoto1.wdp"/><Relationship Id="rId15" Type="http://schemas.openxmlformats.org/officeDocument/2006/relationships/image" Target="../media/image3.emf"/><Relationship Id="rId23" Type="http://schemas.openxmlformats.org/officeDocument/2006/relationships/package" Target="../embeddings/Microsoft_Visio_Drawing6.vsdx"/><Relationship Id="rId28" Type="http://schemas.openxmlformats.org/officeDocument/2006/relationships/oleObject" Target="../embeddings/oleObject8.bin"/><Relationship Id="rId36" Type="http://schemas.openxmlformats.org/officeDocument/2006/relationships/image" Target="../media/image16.png"/><Relationship Id="rId10" Type="http://schemas.openxmlformats.org/officeDocument/2006/relationships/oleObject" Target="../embeddings/oleObject2.bin"/><Relationship Id="rId19" Type="http://schemas.openxmlformats.org/officeDocument/2006/relationships/oleObject" Target="../embeddings/oleObject5.bin"/><Relationship Id="rId31" Type="http://schemas.openxmlformats.org/officeDocument/2006/relationships/image" Target="../media/image11.png"/><Relationship Id="rId44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1.emf"/><Relationship Id="rId14" Type="http://schemas.openxmlformats.org/officeDocument/2006/relationships/package" Target="../embeddings/Microsoft_Visio_Drawing3.vsdx"/><Relationship Id="rId22" Type="http://schemas.openxmlformats.org/officeDocument/2006/relationships/oleObject" Target="../embeddings/oleObject6.bin"/><Relationship Id="rId27" Type="http://schemas.openxmlformats.org/officeDocument/2006/relationships/image" Target="../media/image7.emf"/><Relationship Id="rId30" Type="http://schemas.openxmlformats.org/officeDocument/2006/relationships/image" Target="../media/image8.emf"/><Relationship Id="rId35" Type="http://schemas.openxmlformats.org/officeDocument/2006/relationships/image" Target="../media/image15.png"/><Relationship Id="rId43" Type="http://schemas.openxmlformats.org/officeDocument/2006/relationships/image" Target="../media/image23.png"/><Relationship Id="rId8" Type="http://schemas.openxmlformats.org/officeDocument/2006/relationships/package" Target="../embeddings/Microsoft_Visio_Drawing1.vsdx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2.emf"/><Relationship Id="rId17" Type="http://schemas.openxmlformats.org/officeDocument/2006/relationships/package" Target="../embeddings/Microsoft_Visio_Drawing4.vsdx"/><Relationship Id="rId25" Type="http://schemas.openxmlformats.org/officeDocument/2006/relationships/oleObject" Target="../embeddings/oleObject7.bin"/><Relationship Id="rId33" Type="http://schemas.openxmlformats.org/officeDocument/2006/relationships/image" Target="../media/image13.png"/><Relationship Id="rId38" Type="http://schemas.openxmlformats.org/officeDocument/2006/relationships/image" Target="../media/image18.png"/><Relationship Id="rId20" Type="http://schemas.openxmlformats.org/officeDocument/2006/relationships/package" Target="../embeddings/Microsoft_Visio_Drawing5.vsdx"/><Relationship Id="rId41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22" y="-338731"/>
            <a:ext cx="30267275" cy="421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9312" y="-234721"/>
            <a:ext cx="11473037" cy="1024707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2021-2022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Káº¿t quáº£ hÃ¬nh áº£nh cho huy hiá»u trÆ°á»ng giao thÃ´ng váº­n táº£i"/>
          <p:cNvSpPr>
            <a:spLocks noChangeAspect="1" noChangeArrowheads="1"/>
          </p:cNvSpPr>
          <p:nvPr/>
        </p:nvSpPr>
        <p:spPr bwMode="auto">
          <a:xfrm>
            <a:off x="50492298" y="23869949"/>
            <a:ext cx="4114032" cy="310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8" y="222943"/>
            <a:ext cx="9469838" cy="2111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9496" y="2454699"/>
            <a:ext cx="5322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01347" y="120720"/>
            <a:ext cx="44135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Long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SG" sz="2800" dirty="0" err="1"/>
              <a:t>Nguyễn</a:t>
            </a:r>
            <a:r>
              <a:rPr lang="en-SG" sz="2800" dirty="0"/>
              <a:t> </a:t>
            </a:r>
            <a:r>
              <a:rPr lang="en-SG" sz="2800" dirty="0" err="1"/>
              <a:t>Ngọc</a:t>
            </a:r>
            <a:r>
              <a:rPr lang="en-SG" sz="2800" dirty="0"/>
              <a:t> </a:t>
            </a:r>
            <a:r>
              <a:rPr lang="en-SG" sz="2800" dirty="0" err="1"/>
              <a:t>Tiến</a:t>
            </a:r>
            <a:r>
              <a:rPr lang="en-SG" sz="2800" dirty="0"/>
              <a:t>  </a:t>
            </a:r>
          </a:p>
          <a:p>
            <a:r>
              <a:rPr lang="en-SG" sz="2800" dirty="0"/>
              <a:t> </a:t>
            </a:r>
            <a:r>
              <a:rPr lang="en-SG" sz="2800" dirty="0" smtClean="0"/>
              <a:t>               Đặng </a:t>
            </a:r>
            <a:r>
              <a:rPr lang="en-SG" sz="2800" dirty="0" err="1"/>
              <a:t>Thị</a:t>
            </a:r>
            <a:r>
              <a:rPr lang="en-SG" sz="2800" dirty="0"/>
              <a:t> </a:t>
            </a:r>
            <a:r>
              <a:rPr lang="en-SG" sz="2800" dirty="0" err="1"/>
              <a:t>Ngọc</a:t>
            </a:r>
            <a:r>
              <a:rPr lang="en-SG" sz="2800" dirty="0"/>
              <a:t> Mai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38174" y="2584651"/>
            <a:ext cx="7253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PGS.TS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924" y="4352329"/>
            <a:ext cx="14107318" cy="630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CỦA ĐỀ TÀI</a:t>
            </a:r>
            <a:endParaRPr lang="en-US" sz="35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3474" y="6584775"/>
            <a:ext cx="14132486" cy="6309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CỦA ĐỀ TÀI</a:t>
            </a:r>
            <a:endParaRPr lang="en-US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686270" y="13765561"/>
            <a:ext cx="696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cs typeface="Times New Roman" panose="02020603050405020304" pitchFamily="18" charset="0"/>
              </a:rPr>
              <a:t> </a:t>
            </a:r>
            <a:endParaRPr lang="en-US" sz="2400"/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29511037" y="18758656"/>
            <a:ext cx="4" cy="1177"/>
          </a:xfrm>
          <a:prstGeom prst="line">
            <a:avLst/>
          </a:prstGeom>
          <a:ln>
            <a:solidFill>
              <a:srgbClr val="343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2688" y="18218901"/>
            <a:ext cx="657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983445" y="2909945"/>
            <a:ext cx="1140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K59+K60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078" y="5159819"/>
            <a:ext cx="13828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rỉ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nồng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16996255" y="1381348"/>
            <a:ext cx="11237279" cy="1024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026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56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32463" y="7806940"/>
            <a:ext cx="14096916" cy="5401154"/>
            <a:chOff x="-7923633" y="5170034"/>
            <a:chExt cx="7377353" cy="4506392"/>
          </a:xfrm>
        </p:grpSpPr>
        <p:sp>
          <p:nvSpPr>
            <p:cNvPr id="157" name="Rectangle 51"/>
            <p:cNvSpPr/>
            <p:nvPr/>
          </p:nvSpPr>
          <p:spPr>
            <a:xfrm>
              <a:off x="-7908611" y="5170034"/>
              <a:ext cx="7362331" cy="4506392"/>
            </a:xfrm>
            <a:prstGeom prst="rect">
              <a:avLst/>
            </a:prstGeom>
            <a:noFill/>
            <a:ln>
              <a:solidFill>
                <a:srgbClr val="343C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-7923633" y="5180084"/>
              <a:ext cx="7369773" cy="46222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     </a:t>
              </a:r>
              <a:r>
                <a:rPr lang="en-US" sz="3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Sơ</a:t>
              </a:r>
              <a:r>
                <a:rPr lang="en-US" sz="3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đồ</a:t>
              </a:r>
              <a:r>
                <a:rPr lang="en-US" sz="3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r>
                <a:rPr lang="en-US" sz="3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cấu</a:t>
              </a:r>
              <a:r>
                <a:rPr lang="en-US" sz="3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trúc</a:t>
              </a:r>
              <a:endPara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460AA56-C99C-4C1F-8005-A8070AC325CA}"/>
              </a:ext>
            </a:extLst>
          </p:cNvPr>
          <p:cNvSpPr txBox="1"/>
          <p:nvPr/>
        </p:nvSpPr>
        <p:spPr>
          <a:xfrm>
            <a:off x="18910491" y="4249015"/>
            <a:ext cx="7408806" cy="55399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4239372" y="18900256"/>
            <a:ext cx="223105" cy="198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260973"/>
              </p:ext>
            </p:extLst>
          </p:nvPr>
        </p:nvGraphicFramePr>
        <p:xfrm>
          <a:off x="117475" y="13782675"/>
          <a:ext cx="14657388" cy="929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Visio" r:id="rId8" imgW="13499977" imgH="9270912" progId="Visio.Drawing.15">
                  <p:embed/>
                </p:oleObj>
              </mc:Choice>
              <mc:Fallback>
                <p:oleObj name="Visio" r:id="rId8" imgW="13499977" imgH="927091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475" y="13782675"/>
                        <a:ext cx="14657388" cy="929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1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979845"/>
              </p:ext>
            </p:extLst>
          </p:nvPr>
        </p:nvGraphicFramePr>
        <p:xfrm>
          <a:off x="-61913" y="37490400"/>
          <a:ext cx="14584363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Visio" r:id="rId11" imgW="6578551" imgH="3016338" progId="Visio.Drawing.15">
                  <p:embed/>
                </p:oleObj>
              </mc:Choice>
              <mc:Fallback>
                <p:oleObj name="Visio" r:id="rId11" imgW="6578551" imgH="301633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61913" y="37490400"/>
                        <a:ext cx="14584363" cy="56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Object 1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909327"/>
              </p:ext>
            </p:extLst>
          </p:nvPr>
        </p:nvGraphicFramePr>
        <p:xfrm>
          <a:off x="66675" y="33950275"/>
          <a:ext cx="14447838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Visio" r:id="rId14" imgW="4464087" imgH="1632125" progId="Visio.Drawing.15">
                  <p:embed/>
                </p:oleObj>
              </mc:Choice>
              <mc:Fallback>
                <p:oleObj name="Visio" r:id="rId14" imgW="4464087" imgH="16321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675" y="33950275"/>
                        <a:ext cx="14447838" cy="307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23025"/>
              </p:ext>
            </p:extLst>
          </p:nvPr>
        </p:nvGraphicFramePr>
        <p:xfrm>
          <a:off x="179388" y="23231475"/>
          <a:ext cx="14289087" cy="665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Visio" r:id="rId17" imgW="4172110" imgH="2914650" progId="Visio.Drawing.15">
                  <p:embed/>
                </p:oleObj>
              </mc:Choice>
              <mc:Fallback>
                <p:oleObj name="Visio" r:id="rId17" imgW="4172110" imgH="29146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9388" y="23231475"/>
                        <a:ext cx="14289087" cy="6653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17537150" y="6610951"/>
            <a:ext cx="184731" cy="115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G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06238"/>
              </p:ext>
            </p:extLst>
          </p:nvPr>
        </p:nvGraphicFramePr>
        <p:xfrm>
          <a:off x="1541463" y="8975725"/>
          <a:ext cx="12488862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Visio" r:id="rId20" imgW="6642075" imgH="3835356" progId="Visio.Drawing.15">
                  <p:embed/>
                </p:oleObj>
              </mc:Choice>
              <mc:Fallback>
                <p:oleObj name="Visio" r:id="rId20" imgW="6642075" imgH="383535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41463" y="8975725"/>
                        <a:ext cx="12488862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207372"/>
              </p:ext>
            </p:extLst>
          </p:nvPr>
        </p:nvGraphicFramePr>
        <p:xfrm>
          <a:off x="14445960" y="26242473"/>
          <a:ext cx="15821315" cy="5633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Visio" r:id="rId23" imgW="16237061" imgH="8140525" progId="Visio.Drawing.15">
                  <p:embed/>
                </p:oleObj>
              </mc:Choice>
              <mc:Fallback>
                <p:oleObj name="Visio" r:id="rId23" imgW="16237061" imgH="81405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4445960" y="26242473"/>
                        <a:ext cx="15821315" cy="5633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149462"/>
              </p:ext>
            </p:extLst>
          </p:nvPr>
        </p:nvGraphicFramePr>
        <p:xfrm>
          <a:off x="14970471" y="5869096"/>
          <a:ext cx="6469377" cy="1754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Visio" r:id="rId26" imgW="3511612" imgH="952631" progId="Visio.Drawing.15">
                  <p:embed/>
                </p:oleObj>
              </mc:Choice>
              <mc:Fallback>
                <p:oleObj name="Visio" r:id="rId26" imgW="3511612" imgH="95263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970471" y="5869096"/>
                        <a:ext cx="6469377" cy="1754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/>
          <p:cNvSpPr/>
          <p:nvPr/>
        </p:nvSpPr>
        <p:spPr>
          <a:xfrm>
            <a:off x="14933717" y="5174900"/>
            <a:ext cx="4231190" cy="64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6996255" y="7785539"/>
            <a:ext cx="1964874" cy="439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SCM.W51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4970471" y="7814775"/>
            <a:ext cx="1702404" cy="4155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MQ7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3240234" y="5144305"/>
            <a:ext cx="4231190" cy="64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GAS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214161"/>
              </p:ext>
            </p:extLst>
          </p:nvPr>
        </p:nvGraphicFramePr>
        <p:xfrm>
          <a:off x="23685032" y="5989908"/>
          <a:ext cx="6168511" cy="156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Visio" r:id="rId29" imgW="3295786" imgH="1079544" progId="Visio.Drawing.15">
                  <p:embed/>
                </p:oleObj>
              </mc:Choice>
              <mc:Fallback>
                <p:oleObj name="Visio" r:id="rId29" imgW="3295786" imgH="107954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3685032" y="5989908"/>
                        <a:ext cx="6168511" cy="156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" name="Rectangle 235"/>
          <p:cNvSpPr/>
          <p:nvPr/>
        </p:nvSpPr>
        <p:spPr>
          <a:xfrm>
            <a:off x="28230965" y="7795992"/>
            <a:ext cx="1612211" cy="35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Đâu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dò</a:t>
            </a:r>
            <a:r>
              <a:rPr lang="en-SG" sz="2500" dirty="0" smtClean="0">
                <a:solidFill>
                  <a:schemeClr val="tx1"/>
                </a:solidFill>
              </a:rPr>
              <a:t> SGM595/A 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19390550" y="7795992"/>
            <a:ext cx="2261937" cy="3319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Senko </a:t>
            </a:r>
            <a:r>
              <a:rPr lang="en-SG" sz="2500" dirty="0">
                <a:solidFill>
                  <a:schemeClr val="tx1"/>
                </a:solidFill>
              </a:rPr>
              <a:t>SS2128 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23781844" y="7820586"/>
            <a:ext cx="1583984" cy="3299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MQ2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5451500" y="7827570"/>
            <a:ext cx="2635573" cy="6334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Đầ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dò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Sunghwa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>
                <a:solidFill>
                  <a:schemeClr val="tx1"/>
                </a:solidFill>
              </a:rPr>
              <a:t>SHT-202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4933717" y="8975725"/>
            <a:ext cx="6718770" cy="291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14970471" y="8967944"/>
            <a:ext cx="9364495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MQ7</a:t>
            </a: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0-5V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ổn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chống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rung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chống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shock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tốt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khắc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nghiệt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23781844" y="8967944"/>
            <a:ext cx="6756250" cy="218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MQ2</a:t>
            </a: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Thiết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kế thông minh, nhỏ gọn và hiện đại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Tiết kiệm điện một cách tối ưu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Ứng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dụng được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ở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môi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khắc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nhiệt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15112193" y="12411038"/>
            <a:ext cx="4231190" cy="64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bụi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17407693" y="14763591"/>
            <a:ext cx="1781230" cy="8219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Siro</a:t>
            </a:r>
            <a:r>
              <a:rPr lang="en-SG" sz="2500" dirty="0" smtClean="0">
                <a:solidFill>
                  <a:schemeClr val="tx1"/>
                </a:solidFill>
              </a:rPr>
              <a:t>-PM-T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15112192" y="15109138"/>
            <a:ext cx="1702404" cy="4155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>
                <a:solidFill>
                  <a:schemeClr val="tx1"/>
                </a:solidFill>
              </a:rPr>
              <a:t> </a:t>
            </a:r>
            <a:r>
              <a:rPr lang="en-SG" sz="2500" dirty="0" smtClean="0">
                <a:solidFill>
                  <a:schemeClr val="tx1"/>
                </a:solidFill>
              </a:rPr>
              <a:t>SDS011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23382813" y="12391441"/>
            <a:ext cx="4232230" cy="63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ồn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28409441" y="15032130"/>
            <a:ext cx="1612211" cy="35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KY-037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9569026" y="15032130"/>
            <a:ext cx="2261937" cy="33199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GP2Y10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23432696" y="14704710"/>
            <a:ext cx="2161491" cy="11054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Cảm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biến</a:t>
            </a:r>
            <a:r>
              <a:rPr lang="en-SG" sz="2500" dirty="0" smtClean="0">
                <a:solidFill>
                  <a:schemeClr val="tx1"/>
                </a:solidFill>
              </a:rPr>
              <a:t> AGC MAX9814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25777831" y="14656105"/>
            <a:ext cx="2344189" cy="11311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Máy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đo</a:t>
            </a:r>
            <a:r>
              <a:rPr lang="en-SG" sz="2500" dirty="0" smtClean="0">
                <a:solidFill>
                  <a:schemeClr val="tx1"/>
                </a:solidFill>
              </a:rPr>
              <a:t> SMART SENSOR AS824  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15112193" y="16211863"/>
            <a:ext cx="6718770" cy="291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15148947" y="16204082"/>
            <a:ext cx="9364495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GP2Y10</a:t>
            </a: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0-5V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ổn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khắc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nghiệt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23960320" y="16204082"/>
            <a:ext cx="6756250" cy="218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biến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KY - 037</a:t>
            </a: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Thiết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kế thông minh, nhỏ gọn và hiện đại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Tiết kiệm điện một cách tối ưu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Bền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bỉ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cxnSp>
        <p:nvCxnSpPr>
          <p:cNvPr id="281" name="Straight Connector 280"/>
          <p:cNvCxnSpPr/>
          <p:nvPr/>
        </p:nvCxnSpPr>
        <p:spPr>
          <a:xfrm flipH="1">
            <a:off x="29295807" y="25464376"/>
            <a:ext cx="4" cy="1177"/>
          </a:xfrm>
          <a:prstGeom prst="line">
            <a:avLst/>
          </a:prstGeom>
          <a:ln>
            <a:solidFill>
              <a:srgbClr val="343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Rectangle 282"/>
          <p:cNvSpPr/>
          <p:nvPr/>
        </p:nvSpPr>
        <p:spPr>
          <a:xfrm>
            <a:off x="14896963" y="19116758"/>
            <a:ext cx="4231190" cy="64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17388922" y="21610798"/>
            <a:ext cx="1419191" cy="4554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smtClean="0">
                <a:solidFill>
                  <a:schemeClr val="tx1"/>
                </a:solidFill>
              </a:rPr>
              <a:t>ESP32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14933717" y="21756633"/>
            <a:ext cx="1702404" cy="4155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23679701" y="19134685"/>
            <a:ext cx="4231190" cy="64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SG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SG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  <a:endParaRPr lang="en-SG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28194211" y="21737850"/>
            <a:ext cx="1612211" cy="355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Bóng</a:t>
            </a:r>
            <a:r>
              <a:rPr lang="en-SG" sz="2500" dirty="0" smtClean="0">
                <a:solidFill>
                  <a:schemeClr val="tx1"/>
                </a:solidFill>
              </a:rPr>
              <a:t> led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18835968" y="21640085"/>
            <a:ext cx="3214374" cy="5027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Beaglebone</a:t>
            </a:r>
            <a:r>
              <a:rPr lang="en-SG" sz="2500" dirty="0" smtClean="0">
                <a:solidFill>
                  <a:schemeClr val="tx1"/>
                </a:solidFill>
              </a:rPr>
              <a:t> Black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23745090" y="21762444"/>
            <a:ext cx="1583984" cy="3299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Bóng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đèn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sợi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đốt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25850022" y="21768670"/>
            <a:ext cx="1765021" cy="3236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tx1"/>
                </a:solidFill>
              </a:rPr>
              <a:t>Bóng</a:t>
            </a:r>
            <a:r>
              <a:rPr lang="en-SG" sz="2500" dirty="0" smtClean="0">
                <a:solidFill>
                  <a:schemeClr val="tx1"/>
                </a:solidFill>
              </a:rPr>
              <a:t> </a:t>
            </a:r>
            <a:r>
              <a:rPr lang="en-SG" sz="2500" dirty="0" err="1" smtClean="0">
                <a:solidFill>
                  <a:schemeClr val="tx1"/>
                </a:solidFill>
              </a:rPr>
              <a:t>đèn</a:t>
            </a:r>
            <a:r>
              <a:rPr lang="en-SG" sz="2500" dirty="0" smtClean="0">
                <a:solidFill>
                  <a:schemeClr val="tx1"/>
                </a:solidFill>
              </a:rPr>
              <a:t> compact</a:t>
            </a:r>
            <a:endParaRPr lang="en-SG" sz="2500" dirty="0">
              <a:solidFill>
                <a:schemeClr val="tx1"/>
              </a:solidFill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14896963" y="22917583"/>
            <a:ext cx="6718770" cy="2911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14933717" y="22909802"/>
            <a:ext cx="9364495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</a:t>
            </a:r>
            <a:r>
              <a:rPr lang="en-SG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SG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SG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ESP32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Hai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lõi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đem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25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IO</a:t>
            </a:r>
            <a:endParaRPr lang="en-US" sz="2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xmlns="" id="{9A781FBA-D138-4569-BD08-FA6707935793}"/>
              </a:ext>
            </a:extLst>
          </p:cNvPr>
          <p:cNvSpPr txBox="1"/>
          <p:nvPr/>
        </p:nvSpPr>
        <p:spPr>
          <a:xfrm>
            <a:off x="23685032" y="22909802"/>
            <a:ext cx="6756250" cy="218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SG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  <a:endPara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Thiết </a:t>
            </a:r>
            <a:r>
              <a:rPr lang="vi-VN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kế thông minh, nhỏ gọn và hiện </a:t>
            </a: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đại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vi-VN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Ti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êu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hao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ít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SG" sz="25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dài</a:t>
            </a:r>
            <a:r>
              <a:rPr lang="en-SG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909329" y="19765044"/>
            <a:ext cx="1255505" cy="177365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853573" y="19785306"/>
            <a:ext cx="1617851" cy="161785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9025929">
            <a:off x="28318553" y="20142610"/>
            <a:ext cx="1261497" cy="1261497"/>
          </a:xfrm>
          <a:prstGeom prst="rect">
            <a:avLst/>
          </a:prstGeom>
        </p:spPr>
      </p:pic>
      <p:pic>
        <p:nvPicPr>
          <p:cNvPr id="1119" name="Picture 95" descr="4pcs NodeMcu ESP8266 Module, ESP-12E NodeMcu LUA CP2102 Internet WiFi  Development Board Works with Arduino IDE/Micropython : Amazon.in: Computers  &amp; Accessories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530" y="19860941"/>
            <a:ext cx="1624993" cy="16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2530337">
            <a:off x="17344475" y="19841925"/>
            <a:ext cx="1277938" cy="120381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207046" y="19936997"/>
            <a:ext cx="2311695" cy="1504654"/>
          </a:xfrm>
          <a:prstGeom prst="rect">
            <a:avLst/>
          </a:prstGeom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xmlns="" id="{519C2B29-666D-4F22-AEB3-F0D1421E28C8}"/>
              </a:ext>
            </a:extLst>
          </p:cNvPr>
          <p:cNvSpPr txBox="1"/>
          <p:nvPr/>
        </p:nvSpPr>
        <p:spPr>
          <a:xfrm>
            <a:off x="14445961" y="25586341"/>
            <a:ext cx="15821314" cy="46166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-21445" y="30388534"/>
            <a:ext cx="14467404" cy="5589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500" dirty="0" err="1" smtClean="0">
                <a:solidFill>
                  <a:schemeClr val="bg1"/>
                </a:solidFill>
              </a:rPr>
              <a:t>Vị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trí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</a:rPr>
              <a:t>lắp</a:t>
            </a:r>
            <a:r>
              <a:rPr lang="en-SG" sz="2500" dirty="0" smtClean="0">
                <a:solidFill>
                  <a:schemeClr val="bg1"/>
                </a:solidFill>
              </a:rPr>
              <a:t> </a:t>
            </a:r>
            <a:r>
              <a:rPr lang="en-SG" sz="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SG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516" y="30934390"/>
            <a:ext cx="14445961" cy="24619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97" name="Picture 29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32463" y="31096428"/>
            <a:ext cx="3481260" cy="2202710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642576" y="31608414"/>
            <a:ext cx="1332019" cy="133201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81632" y="31260803"/>
            <a:ext cx="2804167" cy="20283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73458" y="13026374"/>
            <a:ext cx="6557505" cy="1506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945501" y="12958669"/>
            <a:ext cx="5624395" cy="1537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5038015" y="32140118"/>
            <a:ext cx="8202219" cy="4534630"/>
          </a:xfrm>
          <a:prstGeom prst="rect">
            <a:avLst/>
          </a:prstGeom>
        </p:spPr>
      </p:pic>
      <p:pic>
        <p:nvPicPr>
          <p:cNvPr id="83" name="Picture 82"/>
          <p:cNvPicPr/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628" y="32719324"/>
            <a:ext cx="3935808" cy="3927972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6052985" y="37124574"/>
            <a:ext cx="6150336" cy="7317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SG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site 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3679701" y="37124574"/>
            <a:ext cx="6150336" cy="7317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err="1" smtClean="0"/>
              <a:t>Giao</a:t>
            </a:r>
            <a:r>
              <a:rPr lang="en-SG" sz="2400" dirty="0" smtClean="0"/>
              <a:t> </a:t>
            </a:r>
            <a:r>
              <a:rPr lang="en-SG" sz="2400" dirty="0" err="1" smtClean="0"/>
              <a:t>diện</a:t>
            </a:r>
            <a:r>
              <a:rPr lang="en-SG" sz="2400" dirty="0" smtClean="0"/>
              <a:t> App </a:t>
            </a:r>
            <a:r>
              <a:rPr lang="en-SG" sz="2400" dirty="0" err="1" smtClean="0"/>
              <a:t>Blynk</a:t>
            </a:r>
            <a:r>
              <a:rPr lang="en-SG" sz="2400" dirty="0" smtClean="0"/>
              <a:t> </a:t>
            </a:r>
            <a:r>
              <a:rPr lang="en-SG" sz="2400" dirty="0" err="1" smtClean="0"/>
              <a:t>khi</a:t>
            </a:r>
            <a:r>
              <a:rPr lang="en-SG" sz="2400" dirty="0" smtClean="0"/>
              <a:t> </a:t>
            </a:r>
            <a:r>
              <a:rPr lang="en-SG" sz="2400" dirty="0" err="1" smtClean="0"/>
              <a:t>nguy</a:t>
            </a:r>
            <a:r>
              <a:rPr lang="en-SG" sz="2400" dirty="0" smtClean="0"/>
              <a:t> </a:t>
            </a:r>
            <a:r>
              <a:rPr lang="en-SG" sz="2400" dirty="0" err="1" smtClean="0"/>
              <a:t>hiểm</a:t>
            </a:r>
            <a:endParaRPr lang="en-SG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788" y="38092851"/>
            <a:ext cx="3216360" cy="358763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23743857" y="41861333"/>
            <a:ext cx="6150336" cy="7317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err="1"/>
              <a:t>Giao</a:t>
            </a:r>
            <a:r>
              <a:rPr lang="en-SG" sz="2400" dirty="0"/>
              <a:t> </a:t>
            </a:r>
            <a:r>
              <a:rPr lang="en-SG" sz="2400" dirty="0" err="1"/>
              <a:t>diện</a:t>
            </a:r>
            <a:r>
              <a:rPr lang="en-SG" sz="2400" dirty="0"/>
              <a:t> App </a:t>
            </a:r>
            <a:r>
              <a:rPr lang="en-SG" sz="2400" dirty="0" err="1"/>
              <a:t>Blynk</a:t>
            </a:r>
            <a:r>
              <a:rPr lang="en-SG" sz="2400" dirty="0"/>
              <a:t> </a:t>
            </a:r>
            <a:r>
              <a:rPr lang="en-SG" sz="2400" dirty="0" err="1"/>
              <a:t>khi</a:t>
            </a:r>
            <a:r>
              <a:rPr lang="en-SG" sz="2400" dirty="0"/>
              <a:t> </a:t>
            </a:r>
            <a:r>
              <a:rPr lang="en-SG" sz="2400" dirty="0" smtClean="0"/>
              <a:t>an </a:t>
            </a:r>
            <a:r>
              <a:rPr lang="en-SG" sz="2400" dirty="0" err="1" smtClean="0"/>
              <a:t>toàn</a:t>
            </a:r>
            <a:endParaRPr lang="en-SG" sz="2400" dirty="0"/>
          </a:p>
        </p:txBody>
      </p:sp>
      <p:sp>
        <p:nvSpPr>
          <p:cNvPr id="89" name="Rectangle 88"/>
          <p:cNvSpPr/>
          <p:nvPr/>
        </p:nvSpPr>
        <p:spPr>
          <a:xfrm>
            <a:off x="15837736" y="41893773"/>
            <a:ext cx="6150336" cy="7317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400" dirty="0" err="1" smtClean="0"/>
              <a:t>Giao</a:t>
            </a:r>
            <a:r>
              <a:rPr lang="en-SG" sz="2400" dirty="0" smtClean="0"/>
              <a:t> </a:t>
            </a:r>
            <a:r>
              <a:rPr lang="en-SG" sz="2400" dirty="0" err="1" smtClean="0"/>
              <a:t>diện</a:t>
            </a:r>
            <a:r>
              <a:rPr lang="en-SG" sz="2400" dirty="0" smtClean="0"/>
              <a:t> </a:t>
            </a:r>
            <a:r>
              <a:rPr lang="en-SG" sz="2400" dirty="0" err="1" smtClean="0"/>
              <a:t>khi</a:t>
            </a:r>
            <a:r>
              <a:rPr lang="en-SG" sz="2400" dirty="0" smtClean="0"/>
              <a:t> </a:t>
            </a:r>
            <a:r>
              <a:rPr lang="en-SG" sz="2400" dirty="0" err="1" smtClean="0"/>
              <a:t>đăng</a:t>
            </a:r>
            <a:r>
              <a:rPr lang="en-SG" sz="2400" dirty="0" smtClean="0"/>
              <a:t> </a:t>
            </a:r>
            <a:r>
              <a:rPr lang="en-SG" sz="2400" dirty="0" err="1" smtClean="0"/>
              <a:t>nhập</a:t>
            </a:r>
            <a:endParaRPr lang="en-SG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361" y="38056616"/>
            <a:ext cx="3661015" cy="357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4315</TotalTime>
  <Words>500</Words>
  <Application>Microsoft Office PowerPoint</Application>
  <PresentationFormat>Custom</PresentationFormat>
  <Paragraphs>80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Visio</vt:lpstr>
      <vt:lpstr>Nghiên cứu khoa học sinh viên năm 2021-2022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trrfefefefefefef</dc:title>
  <dc:creator>vinh pham</dc:creator>
  <cp:lastModifiedBy>Microsoft account</cp:lastModifiedBy>
  <cp:revision>266</cp:revision>
  <dcterms:created xsi:type="dcterms:W3CDTF">2019-04-10T03:55:31Z</dcterms:created>
  <dcterms:modified xsi:type="dcterms:W3CDTF">2022-06-16T10:12:23Z</dcterms:modified>
</cp:coreProperties>
</file>